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Martel Sans" panose="020B0604020202020204" charset="0"/>
      <p:regular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Kanit Light" panose="020B0604020202020204" charset="-34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0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8218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AB4E-4620-4961-B985-AA1BA2A2D9F4}" type="datetimeFigureOut">
              <a:rPr lang="en-GB" smtClean="0"/>
              <a:t>30/01/2025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623BE-9726-4403-9EFF-3E837E0B0B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3313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EE4E6-4453-3814-06E6-185439D89C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799" y="1188985"/>
            <a:ext cx="10972800" cy="2865120"/>
          </a:xfrm>
        </p:spPr>
        <p:txBody>
          <a:bodyPr>
            <a:normAutofit fontScale="90000"/>
          </a:bodyPr>
          <a:lstStyle/>
          <a:p>
            <a:r>
              <a:rPr lang="en-IN" sz="6480" dirty="0" smtClean="0">
                <a:solidFill>
                  <a:srgbClr val="C00000"/>
                </a:solidFill>
              </a:rPr>
              <a:t>   Privacy Preserving </a:t>
            </a:r>
            <a:r>
              <a:rPr lang="en-IN" sz="6480" dirty="0">
                <a:solidFill>
                  <a:srgbClr val="C00000"/>
                </a:solidFill>
              </a:rPr>
              <a:t>A</a:t>
            </a:r>
            <a:r>
              <a:rPr lang="en-IN" sz="6480" dirty="0" smtClean="0">
                <a:solidFill>
                  <a:srgbClr val="C00000"/>
                </a:solidFill>
              </a:rPr>
              <a:t>nd </a:t>
            </a:r>
            <a:r>
              <a:rPr lang="en-IN" sz="6480" dirty="0">
                <a:solidFill>
                  <a:srgbClr val="C00000"/>
                </a:solidFill>
              </a:rPr>
              <a:t>T</a:t>
            </a:r>
            <a:r>
              <a:rPr lang="en-IN" sz="6480" dirty="0" smtClean="0">
                <a:solidFill>
                  <a:srgbClr val="C00000"/>
                </a:solidFill>
              </a:rPr>
              <a:t>rusted </a:t>
            </a:r>
            <a:r>
              <a:rPr lang="en-IN" sz="6480" dirty="0">
                <a:solidFill>
                  <a:srgbClr val="C00000"/>
                </a:solidFill>
              </a:rPr>
              <a:t>K</a:t>
            </a:r>
            <a:r>
              <a:rPr lang="en-IN" sz="6480" dirty="0" smtClean="0">
                <a:solidFill>
                  <a:srgbClr val="C00000"/>
                </a:solidFill>
              </a:rPr>
              <a:t>eyword </a:t>
            </a:r>
            <a:r>
              <a:rPr lang="en-IN" sz="6480" dirty="0">
                <a:solidFill>
                  <a:srgbClr val="C00000"/>
                </a:solidFill>
              </a:rPr>
              <a:t>S</a:t>
            </a:r>
            <a:r>
              <a:rPr lang="en-IN" sz="6480" dirty="0" smtClean="0">
                <a:solidFill>
                  <a:srgbClr val="C00000"/>
                </a:solidFill>
              </a:rPr>
              <a:t>earch For </a:t>
            </a:r>
            <a:r>
              <a:rPr lang="en-IN" sz="6480" dirty="0">
                <a:solidFill>
                  <a:srgbClr val="C00000"/>
                </a:solidFill>
              </a:rPr>
              <a:t>M</a:t>
            </a:r>
            <a:r>
              <a:rPr lang="en-IN" sz="6480" dirty="0" smtClean="0">
                <a:solidFill>
                  <a:srgbClr val="C00000"/>
                </a:solidFill>
              </a:rPr>
              <a:t>ulti – Tenancy </a:t>
            </a:r>
            <a:r>
              <a:rPr lang="en-IN" sz="6480" dirty="0">
                <a:solidFill>
                  <a:srgbClr val="C00000"/>
                </a:solidFill>
              </a:rPr>
              <a:t>C</a:t>
            </a:r>
            <a:r>
              <a:rPr lang="en-IN" sz="6480" dirty="0" smtClean="0">
                <a:solidFill>
                  <a:srgbClr val="C00000"/>
                </a:solidFill>
              </a:rPr>
              <a:t>loud</a:t>
            </a:r>
            <a:endParaRPr lang="en-IN" sz="5299" dirty="0">
              <a:solidFill>
                <a:srgbClr val="C00000"/>
              </a:solidFill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F3A1811D-2D1F-12A3-1081-E834BACE7AD7}"/>
              </a:ext>
            </a:extLst>
          </p:cNvPr>
          <p:cNvSpPr txBox="1"/>
          <p:nvPr/>
        </p:nvSpPr>
        <p:spPr>
          <a:xfrm>
            <a:off x="2985110" y="187326"/>
            <a:ext cx="8660177" cy="186512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8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GURU NANAK INSTITUTE OF TECHNOLOGY</a:t>
            </a:r>
            <a:br>
              <a:rPr lang="en-US" sz="288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8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8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and Engineering</a:t>
            </a:r>
            <a:br>
              <a:rPr lang="en-US" sz="288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8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E390488B-5DAE-2075-62C6-F9EE76DCF858}"/>
              </a:ext>
            </a:extLst>
          </p:cNvPr>
          <p:cNvSpPr txBox="1"/>
          <p:nvPr/>
        </p:nvSpPr>
        <p:spPr>
          <a:xfrm>
            <a:off x="4875414" y="4283538"/>
            <a:ext cx="4412671" cy="2148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 </a:t>
            </a:r>
          </a:p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G.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Lakpathi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Assistant professor</a:t>
            </a:r>
          </a:p>
          <a:p>
            <a:endParaRPr lang="en-US" sz="2160" dirty="0"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864CFA38-0CF4-50E5-3A09-6AA8410F8C52}"/>
              </a:ext>
            </a:extLst>
          </p:cNvPr>
          <p:cNvSpPr txBox="1"/>
          <p:nvPr/>
        </p:nvSpPr>
        <p:spPr>
          <a:xfrm>
            <a:off x="3748713" y="6354127"/>
            <a:ext cx="7132978" cy="2148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</a:p>
          <a:p>
            <a:pPr algn="just"/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Saurav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kumar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mandal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    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21831A05M1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Heerekar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Abhishek           -       20831A0561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Deekshitha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Thumma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      21831A05K9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16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395BDA-E72C-CE30-5A13-A76C93B03CC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8204" y="1"/>
            <a:ext cx="2118752" cy="15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72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536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6991" y="2995017"/>
            <a:ext cx="4907280" cy="613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Key Takeaways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969883" y="3902750"/>
            <a:ext cx="22860" cy="3785354"/>
          </a:xfrm>
          <a:prstGeom prst="roundRect">
            <a:avLst>
              <a:gd name="adj" fmla="val 360644"/>
            </a:avLst>
          </a:prstGeom>
          <a:solidFill>
            <a:srgbClr val="C5D2CF"/>
          </a:solidFill>
          <a:ln/>
        </p:spPr>
      </p:sp>
      <p:sp>
        <p:nvSpPr>
          <p:cNvPr id="5" name="Shape 2"/>
          <p:cNvSpPr/>
          <p:nvPr/>
        </p:nvSpPr>
        <p:spPr>
          <a:xfrm>
            <a:off x="1179255" y="4332803"/>
            <a:ext cx="686991" cy="22860"/>
          </a:xfrm>
          <a:prstGeom prst="roundRect">
            <a:avLst>
              <a:gd name="adj" fmla="val 360644"/>
            </a:avLst>
          </a:prstGeom>
          <a:solidFill>
            <a:srgbClr val="C5D2CF"/>
          </a:solidFill>
          <a:ln/>
        </p:spPr>
      </p:sp>
      <p:sp>
        <p:nvSpPr>
          <p:cNvPr id="6" name="Shape 3"/>
          <p:cNvSpPr/>
          <p:nvPr/>
        </p:nvSpPr>
        <p:spPr>
          <a:xfrm>
            <a:off x="760512" y="4123492"/>
            <a:ext cx="441603" cy="441603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36486" y="4197072"/>
            <a:ext cx="89535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2060853" y="4098965"/>
            <a:ext cx="2837498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Privacy-Preserving Search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2060853" y="4523423"/>
            <a:ext cx="1188255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Our solution enables efficient search on encrypted data without exposing sensitive information.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179255" y="5659993"/>
            <a:ext cx="686991" cy="22860"/>
          </a:xfrm>
          <a:prstGeom prst="roundRect">
            <a:avLst>
              <a:gd name="adj" fmla="val 360644"/>
            </a:avLst>
          </a:prstGeom>
          <a:solidFill>
            <a:srgbClr val="C5D2CF"/>
          </a:solidFill>
          <a:ln/>
        </p:spPr>
      </p:sp>
      <p:sp>
        <p:nvSpPr>
          <p:cNvPr id="11" name="Shape 8"/>
          <p:cNvSpPr/>
          <p:nvPr/>
        </p:nvSpPr>
        <p:spPr>
          <a:xfrm>
            <a:off x="760512" y="5450681"/>
            <a:ext cx="441603" cy="441603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06840" y="5524262"/>
            <a:ext cx="148947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2060853" y="5426154"/>
            <a:ext cx="2765465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Multitenant Compatibility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2060853" y="5850612"/>
            <a:ext cx="1188255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Tenants can search across shared environments while maintaining data isolation.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179255" y="6987183"/>
            <a:ext cx="686991" cy="22860"/>
          </a:xfrm>
          <a:prstGeom prst="roundRect">
            <a:avLst>
              <a:gd name="adj" fmla="val 360644"/>
            </a:avLst>
          </a:prstGeom>
          <a:solidFill>
            <a:srgbClr val="C5D2CF"/>
          </a:solidFill>
          <a:ln/>
        </p:spPr>
      </p:sp>
      <p:sp>
        <p:nvSpPr>
          <p:cNvPr id="16" name="Shape 13"/>
          <p:cNvSpPr/>
          <p:nvPr/>
        </p:nvSpPr>
        <p:spPr>
          <a:xfrm>
            <a:off x="760512" y="6777871"/>
            <a:ext cx="441603" cy="441603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05649" y="6851452"/>
            <a:ext cx="151328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2060853" y="6753344"/>
            <a:ext cx="2802731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Future-Ready Technology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2060853" y="7177802"/>
            <a:ext cx="1188255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Our approach sets a new standard for secure cloud computing and data search.</a:t>
            </a:r>
            <a:endParaRPr lang="en-US" sz="15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917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Next Steps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Further Testing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56556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Expand real-world testing across multiple industries and cloud providers.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075146"/>
            <a:ext cx="28858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Standardization Efforts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56556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Work towards industry-wide standards for encrypted cloud search.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5520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349954"/>
            <a:ext cx="28669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Global Implementation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84037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Launch pilot programs with major cloud service providers.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Privacy-Preserving Key Word Search in Multi-Tenant Clouds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This presentation explores innovative solutions for secure cloud search, balancing data privacy and search efficiency across multiple tenants.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61135"/>
            <a:ext cx="70725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The Cloud Security Dilemma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6522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17439" y="2765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Privacy Concerns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17439" y="3255645"/>
            <a:ext cx="304121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Multitenant clouds face significant challenges in protecting user data while allowing efficient search capabilities.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76522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309116" y="2765227"/>
            <a:ext cx="29147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Regulatory Compliance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09116" y="3255645"/>
            <a:ext cx="30412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Strict data protection laws complicate cross-tenant search operations without proper safeguards.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552123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17439" y="5552123"/>
            <a:ext cx="29020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Performance Balancing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17439" y="6042541"/>
            <a:ext cx="69327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Implementing strong encryption can lead to significant performance degradation in search operations.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2364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Innovative Abstraction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30" y="2686050"/>
            <a:ext cx="1614011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11335" y="2950369"/>
            <a:ext cx="8620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088255" y="2912864"/>
            <a:ext cx="32766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Multi-Tenant Environment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918115" y="3507105"/>
            <a:ext cx="8861822" cy="15240"/>
          </a:xfrm>
          <a:prstGeom prst="roundRect">
            <a:avLst>
              <a:gd name="adj" fmla="val 625116"/>
            </a:avLst>
          </a:prstGeom>
          <a:solidFill>
            <a:srgbClr val="C5D2CF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424" y="3550682"/>
            <a:ext cx="3228022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82641" y="3727847"/>
            <a:ext cx="14347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895261" y="3777496"/>
            <a:ext cx="29496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Encrypted Data Storage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5725120" y="4371737"/>
            <a:ext cx="8054816" cy="15240"/>
          </a:xfrm>
          <a:prstGeom prst="roundRect">
            <a:avLst>
              <a:gd name="adj" fmla="val 625116"/>
            </a:avLst>
          </a:prstGeom>
          <a:solidFill>
            <a:srgbClr val="C5D2CF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18" y="4415314"/>
            <a:ext cx="4842034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81569" y="4592479"/>
            <a:ext cx="14573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6702266" y="4642128"/>
            <a:ext cx="28065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Searchable Encryption</a:t>
            </a:r>
            <a:endParaRPr lang="en-US" sz="2200" dirty="0"/>
          </a:p>
        </p:txBody>
      </p:sp>
      <p:sp>
        <p:nvSpPr>
          <p:cNvPr id="14" name="Shape 9"/>
          <p:cNvSpPr/>
          <p:nvPr/>
        </p:nvSpPr>
        <p:spPr>
          <a:xfrm>
            <a:off x="6532126" y="5236369"/>
            <a:ext cx="7247811" cy="15240"/>
          </a:xfrm>
          <a:prstGeom prst="roundRect">
            <a:avLst>
              <a:gd name="adj" fmla="val 625116"/>
            </a:avLst>
          </a:prstGeom>
          <a:solidFill>
            <a:srgbClr val="C5D2CF"/>
          </a:solidFill>
          <a:ln/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294" y="5279946"/>
            <a:ext cx="6456164" cy="80795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977640" y="5457111"/>
            <a:ext cx="15335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4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7509272" y="5506760"/>
            <a:ext cx="40275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Trusted Execution Environments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93790" y="634305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This hierarchical approach ensures data protection while maintaining search functionality across cloud platforms.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Project Objectives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45727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Develop Encrypted Search Algorithm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Create a search method that works efficiently with encrypted data.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958828"/>
            <a:ext cx="37683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Protect Individual Tenant Data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44924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Ensure that each tenant's data remains confidential during searches.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773341"/>
            <a:ext cx="38952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Enhance Overall Cloud Security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26375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Improve the security of multi-tenant cloud environments without sacrificing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99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Technology Stack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74890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25426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Advanced Encryption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033117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Utilizing state-of-the-art cryptographic algorithms for data protection.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174890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25426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Cloud Computing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3033117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Leveraging scalable cloud infrastructure to manage large datasets.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802267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790" y="5596057"/>
            <a:ext cx="36080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Trusted Execution Environments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3790" y="6440805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Implementing secure enclaves for sensitive operations on encrypted data.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2021" y="4802267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42021" y="55960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Hardware Acceleration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4742021" y="6086475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Using specialized hardware to speed up cryptographic operations.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70889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Our Revolutionary Approach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32131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Encrypted Search Queries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Developing algorithms that allow meaningful searches without decrypting the data.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Tenant Isolation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Creating virtual boundaries to prevent cross-tenant data leaks during searches.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Efficient Indexing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Implementing indexing techniques that work seamlessly with encrypted data.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1255" y="917496"/>
            <a:ext cx="7543919" cy="665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Impressive Experimental Results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6231255" y="2008108"/>
            <a:ext cx="3667482" cy="702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98%</a:t>
            </a:r>
            <a:endParaRPr lang="en-US" sz="5500" dirty="0"/>
          </a:p>
        </p:txBody>
      </p:sp>
      <p:sp>
        <p:nvSpPr>
          <p:cNvPr id="5" name="Text 2"/>
          <p:cNvSpPr/>
          <p:nvPr/>
        </p:nvSpPr>
        <p:spPr>
          <a:xfrm>
            <a:off x="6734770" y="2976324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Query Accuracy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231255" y="3436382"/>
            <a:ext cx="3667482" cy="1021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Nearly perfect match between encrypted and decrypted search results.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10217944" y="2008108"/>
            <a:ext cx="3667601" cy="702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37%</a:t>
            </a:r>
            <a:endParaRPr lang="en-US" sz="5500" dirty="0"/>
          </a:p>
        </p:txBody>
      </p:sp>
      <p:sp>
        <p:nvSpPr>
          <p:cNvPr id="8" name="Text 5"/>
          <p:cNvSpPr/>
          <p:nvPr/>
        </p:nvSpPr>
        <p:spPr>
          <a:xfrm>
            <a:off x="10721578" y="2976324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Latency Increase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217944" y="3436382"/>
            <a:ext cx="3667601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Minimal performance impact compared to unencrypted search.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8224599" y="5202674"/>
            <a:ext cx="3667482" cy="702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0%</a:t>
            </a:r>
            <a:endParaRPr lang="en-US" sz="5500" dirty="0"/>
          </a:p>
        </p:txBody>
      </p:sp>
      <p:sp>
        <p:nvSpPr>
          <p:cNvPr id="11" name="Text 8"/>
          <p:cNvSpPr/>
          <p:nvPr/>
        </p:nvSpPr>
        <p:spPr>
          <a:xfrm>
            <a:off x="8728115" y="6170890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Leaks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8224599" y="6630948"/>
            <a:ext cx="3667482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No breaches or unintentional data exposure during testing.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8857"/>
            <a:ext cx="60848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Real-World Applications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91264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214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Healthcare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811917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Securely search encrypted patient records across multiple hospitals without exposing sensitive data.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491264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321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Finance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812036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Analyze encrypted financial data from various sources with strict privacy controls for each tenant.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491264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3214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Government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811917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Perform cross-agency searches on classified information without breaching agency boundaries.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468</Words>
  <Application>Microsoft Office PowerPoint</Application>
  <PresentationFormat>Custom</PresentationFormat>
  <Paragraphs>95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Times New Roman</vt:lpstr>
      <vt:lpstr>Arial</vt:lpstr>
      <vt:lpstr>Martel Sans</vt:lpstr>
      <vt:lpstr>Calibri Light</vt:lpstr>
      <vt:lpstr>Kanit Light</vt:lpstr>
      <vt:lpstr>Calibri</vt:lpstr>
      <vt:lpstr>Office Theme</vt:lpstr>
      <vt:lpstr>   Privacy Preserving And Trusted Keyword Search For Multi – Tenancy Cloud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supriya pasupula</cp:lastModifiedBy>
  <cp:revision>2</cp:revision>
  <dcterms:created xsi:type="dcterms:W3CDTF">2025-01-30T06:50:51Z</dcterms:created>
  <dcterms:modified xsi:type="dcterms:W3CDTF">2025-01-30T06:56:43Z</dcterms:modified>
</cp:coreProperties>
</file>